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custom-properties+xml" PartName="/docProps/custom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custom-properties" Target="docProps/custom.xml"/><Relationship Id="rId2" Type="http://schemas.openxmlformats.org/package/2006/relationships/metadata/core-properties" Target="docProps/core.xml"/><Relationship Id="rId3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3"/>
  </p:sldMasterIdLst>
  <p:notesMasterIdLst>
    <p:notesMasterId r:id="rId4"/>
  </p:notesMasterIdLst>
  <p:sldIdLst>
    <p:sldId id="256" r:id="rId5"/>
  </p:sldIdLst>
  <p:sldSz cy="9906000" cx="6858000"/>
  <p:notesSz cx="6858000" cy="9144000"/>
  <p:embeddedFontLst>
    <p:embeddedFont>
      <p:font typeface="Roboto Medium"/>
      <p:regular r:id="rId6"/>
      <p:bold r:id="rId7"/>
      <p:italic r:id="rId8"/>
      <p:boldItalic r:id="rId9"/>
    </p:embeddedFont>
    <p:embeddedFont>
      <p:font typeface="Roboto"/>
      <p:regular r:id="rId10"/>
      <p:bold r:id="rId11"/>
      <p:italic r:id="rId12"/>
      <p:boldItalic r:id="rId13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r:id="rId14" roundtripDataSignature="AMtx7mjeiNZqEs1v2LBMq9yAQPwNuR7G+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Roboto-bold.fntdata"/><Relationship Id="rId10" Type="http://schemas.openxmlformats.org/officeDocument/2006/relationships/font" Target="fonts/Roboto-regular.fntdata"/><Relationship Id="rId13" Type="http://schemas.openxmlformats.org/officeDocument/2006/relationships/font" Target="fonts/Roboto-boldItalic.fntdata"/><Relationship Id="rId12" Type="http://schemas.openxmlformats.org/officeDocument/2006/relationships/font" Target="fonts/Roboto-italic.fntdata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font" Target="fonts/RobotoMedium-boldItalic.fntdata"/><Relationship Id="rId14" Type="http://customschemas.google.com/relationships/presentationmetadata" Target="metadata"/><Relationship Id="rId5" Type="http://schemas.openxmlformats.org/officeDocument/2006/relationships/slide" Target="slides/slide1.xml"/><Relationship Id="rId6" Type="http://schemas.openxmlformats.org/officeDocument/2006/relationships/font" Target="fonts/RobotoMedium-regular.fntdata"/><Relationship Id="rId7" Type="http://schemas.openxmlformats.org/officeDocument/2006/relationships/font" Target="fonts/RobotoMedium-bold.fntdata"/><Relationship Id="rId8" Type="http://schemas.openxmlformats.org/officeDocument/2006/relationships/font" Target="fonts/RobotoMedium-italic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8" name="Google Shape;78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apositiva titolo">
  <p:cSld name="Diapositiva titolo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Google Shape;12;p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-71717" y="0"/>
            <a:ext cx="7018707" cy="9906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olo e testo verticale" type="vertTx">
  <p:cSld name="VERTICAL_TEXT"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2"/>
          <p:cNvSpPr txBox="1"/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2"/>
          <p:cNvSpPr txBox="1"/>
          <p:nvPr>
            <p:ph idx="1" type="body"/>
          </p:nvPr>
        </p:nvSpPr>
        <p:spPr>
          <a:xfrm rot="5400000">
            <a:off x="286367" y="2822135"/>
            <a:ext cx="6285266" cy="59150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7" name="Google Shape;67;p12"/>
          <p:cNvSpPr txBox="1"/>
          <p:nvPr>
            <p:ph idx="10" type="dt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8" name="Google Shape;68;p12"/>
          <p:cNvSpPr txBox="1"/>
          <p:nvPr>
            <p:ph idx="11" type="ftr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9" name="Google Shape;69;p12"/>
          <p:cNvSpPr txBox="1"/>
          <p:nvPr>
            <p:ph idx="12" type="sldNum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itolo e testo verticale" type="vertTitleAndTx">
  <p:cSld name="VERTICAL_TITLE_AND_VERTICAL_TEXT"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3"/>
          <p:cNvSpPr txBox="1"/>
          <p:nvPr>
            <p:ph type="title"/>
          </p:nvPr>
        </p:nvSpPr>
        <p:spPr>
          <a:xfrm rot="5400000">
            <a:off x="1449696" y="3985464"/>
            <a:ext cx="8394877" cy="147875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3"/>
          <p:cNvSpPr txBox="1"/>
          <p:nvPr>
            <p:ph idx="1" type="body"/>
          </p:nvPr>
        </p:nvSpPr>
        <p:spPr>
          <a:xfrm rot="5400000">
            <a:off x="-1550679" y="2549570"/>
            <a:ext cx="8394877" cy="435054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" name="Google Shape;73;p13"/>
          <p:cNvSpPr txBox="1"/>
          <p:nvPr>
            <p:ph idx="10" type="dt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13"/>
          <p:cNvSpPr txBox="1"/>
          <p:nvPr>
            <p:ph idx="11" type="ftr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5" name="Google Shape;75;p13"/>
          <p:cNvSpPr txBox="1"/>
          <p:nvPr>
            <p:ph idx="12" type="sldNum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olo e contenuto" type="obj">
  <p:cSld name="OBJECT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4"/>
          <p:cNvSpPr txBox="1"/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4"/>
          <p:cNvSpPr txBox="1"/>
          <p:nvPr>
            <p:ph idx="1" type="body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6" name="Google Shape;16;p4"/>
          <p:cNvSpPr txBox="1"/>
          <p:nvPr>
            <p:ph idx="10" type="dt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4"/>
          <p:cNvSpPr txBox="1"/>
          <p:nvPr>
            <p:ph idx="11" type="ftr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2" type="sldNum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ntestazione sezione" type="secHead">
  <p:cSld name="SECTION_HEADER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5"/>
          <p:cNvSpPr txBox="1"/>
          <p:nvPr>
            <p:ph type="title"/>
          </p:nvPr>
        </p:nvSpPr>
        <p:spPr>
          <a:xfrm>
            <a:off x="467916" y="2469624"/>
            <a:ext cx="5915025" cy="412062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alibri"/>
              <a:buNone/>
              <a:defRPr sz="45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5"/>
          <p:cNvSpPr txBox="1"/>
          <p:nvPr>
            <p:ph idx="1" type="body"/>
          </p:nvPr>
        </p:nvSpPr>
        <p:spPr>
          <a:xfrm>
            <a:off x="467916" y="6629226"/>
            <a:ext cx="5915025" cy="21669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500"/>
              <a:buNone/>
              <a:defRPr sz="15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350"/>
              <a:buNone/>
              <a:defRPr sz="135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2" name="Google Shape;22;p5"/>
          <p:cNvSpPr txBox="1"/>
          <p:nvPr>
            <p:ph idx="10" type="dt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5"/>
          <p:cNvSpPr txBox="1"/>
          <p:nvPr>
            <p:ph idx="11" type="ftr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ue contenuti" type="twoObj">
  <p:cSld name="TWO_OBJECTS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" type="body"/>
          </p:nvPr>
        </p:nvSpPr>
        <p:spPr>
          <a:xfrm>
            <a:off x="471488" y="2637014"/>
            <a:ext cx="2914650" cy="628526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8" name="Google Shape;28;p6"/>
          <p:cNvSpPr txBox="1"/>
          <p:nvPr>
            <p:ph idx="2" type="body"/>
          </p:nvPr>
        </p:nvSpPr>
        <p:spPr>
          <a:xfrm>
            <a:off x="3471863" y="2637014"/>
            <a:ext cx="2914650" cy="628526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9" name="Google Shape;29;p6"/>
          <p:cNvSpPr txBox="1"/>
          <p:nvPr>
            <p:ph idx="10" type="dt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6"/>
          <p:cNvSpPr txBox="1"/>
          <p:nvPr>
            <p:ph idx="11" type="ftr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6"/>
          <p:cNvSpPr txBox="1"/>
          <p:nvPr>
            <p:ph idx="12" type="sldNum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fronto" type="twoTxTwoObj">
  <p:cSld name="TWO_OBJECTS_WITH_TEX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7"/>
          <p:cNvSpPr txBox="1"/>
          <p:nvPr>
            <p:ph type="title"/>
          </p:nvPr>
        </p:nvSpPr>
        <p:spPr>
          <a:xfrm>
            <a:off x="472381" y="527405"/>
            <a:ext cx="5915025" cy="19147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7"/>
          <p:cNvSpPr txBox="1"/>
          <p:nvPr>
            <p:ph idx="1" type="body"/>
          </p:nvPr>
        </p:nvSpPr>
        <p:spPr>
          <a:xfrm>
            <a:off x="472381" y="2428347"/>
            <a:ext cx="2901255" cy="119009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1pPr>
            <a:lvl2pPr indent="-2286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b="1" sz="1500"/>
            </a:lvl2pPr>
            <a:lvl3pPr indent="-2286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b="1" sz="1350"/>
            </a:lvl3pPr>
            <a:lvl4pPr indent="-2286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4pPr>
            <a:lvl5pPr indent="-2286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5pPr>
            <a:lvl6pPr indent="-2286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6pPr>
            <a:lvl7pPr indent="-2286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7pPr>
            <a:lvl8pPr indent="-2286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8pPr>
            <a:lvl9pPr indent="-2286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9pPr>
          </a:lstStyle>
          <a:p/>
        </p:txBody>
      </p:sp>
      <p:sp>
        <p:nvSpPr>
          <p:cNvPr id="35" name="Google Shape;35;p7"/>
          <p:cNvSpPr txBox="1"/>
          <p:nvPr>
            <p:ph idx="2" type="body"/>
          </p:nvPr>
        </p:nvSpPr>
        <p:spPr>
          <a:xfrm>
            <a:off x="472381" y="3618442"/>
            <a:ext cx="2901255" cy="532218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6" name="Google Shape;36;p7"/>
          <p:cNvSpPr txBox="1"/>
          <p:nvPr>
            <p:ph idx="3" type="body"/>
          </p:nvPr>
        </p:nvSpPr>
        <p:spPr>
          <a:xfrm>
            <a:off x="3471863" y="2428347"/>
            <a:ext cx="2915543" cy="119009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1pPr>
            <a:lvl2pPr indent="-2286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b="1" sz="1500"/>
            </a:lvl2pPr>
            <a:lvl3pPr indent="-2286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b="1" sz="1350"/>
            </a:lvl3pPr>
            <a:lvl4pPr indent="-2286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4pPr>
            <a:lvl5pPr indent="-2286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5pPr>
            <a:lvl6pPr indent="-2286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6pPr>
            <a:lvl7pPr indent="-2286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7pPr>
            <a:lvl8pPr indent="-2286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8pPr>
            <a:lvl9pPr indent="-2286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9pPr>
          </a:lstStyle>
          <a:p/>
        </p:txBody>
      </p:sp>
      <p:sp>
        <p:nvSpPr>
          <p:cNvPr id="37" name="Google Shape;37;p7"/>
          <p:cNvSpPr txBox="1"/>
          <p:nvPr>
            <p:ph idx="4" type="body"/>
          </p:nvPr>
        </p:nvSpPr>
        <p:spPr>
          <a:xfrm>
            <a:off x="3471863" y="3618442"/>
            <a:ext cx="2915543" cy="532218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8" name="Google Shape;38;p7"/>
          <p:cNvSpPr txBox="1"/>
          <p:nvPr>
            <p:ph idx="10" type="dt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7"/>
          <p:cNvSpPr txBox="1"/>
          <p:nvPr>
            <p:ph idx="11" type="ftr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0" name="Google Shape;40;p7"/>
          <p:cNvSpPr txBox="1"/>
          <p:nvPr>
            <p:ph idx="12" type="sldNum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olo titolo" type="titleOnly">
  <p:cSld name="TITLE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8"/>
          <p:cNvSpPr txBox="1"/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8"/>
          <p:cNvSpPr txBox="1"/>
          <p:nvPr>
            <p:ph idx="10" type="dt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8"/>
          <p:cNvSpPr txBox="1"/>
          <p:nvPr>
            <p:ph idx="11" type="ftr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5" name="Google Shape;45;p8"/>
          <p:cNvSpPr txBox="1"/>
          <p:nvPr>
            <p:ph idx="12" type="sldNum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uota" type="blank">
  <p:cSld name="BLANK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9"/>
          <p:cNvSpPr txBox="1"/>
          <p:nvPr>
            <p:ph idx="10" type="dt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9"/>
          <p:cNvSpPr txBox="1"/>
          <p:nvPr>
            <p:ph idx="11" type="ftr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9"/>
          <p:cNvSpPr txBox="1"/>
          <p:nvPr>
            <p:ph idx="12" type="sldNum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uto con didascalia" type="objTx">
  <p:cSld name="OBJECT_WITH_CAPTION_TEXT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0"/>
          <p:cNvSpPr txBox="1"/>
          <p:nvPr>
            <p:ph type="title"/>
          </p:nvPr>
        </p:nvSpPr>
        <p:spPr>
          <a:xfrm>
            <a:off x="472381" y="660400"/>
            <a:ext cx="2211884" cy="23114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0"/>
          <p:cNvSpPr txBox="1"/>
          <p:nvPr>
            <p:ph idx="1" type="body"/>
          </p:nvPr>
        </p:nvSpPr>
        <p:spPr>
          <a:xfrm>
            <a:off x="2915543" y="1426283"/>
            <a:ext cx="3471863" cy="70396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6195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sz="2100"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2385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4pPr>
            <a:lvl5pPr indent="-32385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5pPr>
            <a:lvl6pPr indent="-32385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6pPr>
            <a:lvl7pPr indent="-32385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7pPr>
            <a:lvl8pPr indent="-32385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8pPr>
            <a:lvl9pPr indent="-32385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9pPr>
          </a:lstStyle>
          <a:p/>
        </p:txBody>
      </p:sp>
      <p:sp>
        <p:nvSpPr>
          <p:cNvPr id="53" name="Google Shape;53;p10"/>
          <p:cNvSpPr txBox="1"/>
          <p:nvPr>
            <p:ph idx="2" type="body"/>
          </p:nvPr>
        </p:nvSpPr>
        <p:spPr>
          <a:xfrm>
            <a:off x="472381" y="2971800"/>
            <a:ext cx="2211884" cy="550562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indent="-2286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2pPr>
            <a:lvl3pPr indent="-2286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indent="-2286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4pPr>
            <a:lvl5pPr indent="-2286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5pPr>
            <a:lvl6pPr indent="-2286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6pPr>
            <a:lvl7pPr indent="-2286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7pPr>
            <a:lvl8pPr indent="-2286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8pPr>
            <a:lvl9pPr indent="-2286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9pPr>
          </a:lstStyle>
          <a:p/>
        </p:txBody>
      </p:sp>
      <p:sp>
        <p:nvSpPr>
          <p:cNvPr id="54" name="Google Shape;54;p10"/>
          <p:cNvSpPr txBox="1"/>
          <p:nvPr>
            <p:ph idx="10" type="dt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10"/>
          <p:cNvSpPr txBox="1"/>
          <p:nvPr>
            <p:ph idx="11" type="ftr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0"/>
          <p:cNvSpPr txBox="1"/>
          <p:nvPr>
            <p:ph idx="12" type="sldNum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magine con didascalia" type="picTx">
  <p:cSld name="PICTURE_WITH_CAPTION_TEXT"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1"/>
          <p:cNvSpPr txBox="1"/>
          <p:nvPr>
            <p:ph type="title"/>
          </p:nvPr>
        </p:nvSpPr>
        <p:spPr>
          <a:xfrm>
            <a:off x="472381" y="660400"/>
            <a:ext cx="2211884" cy="23114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1"/>
          <p:cNvSpPr/>
          <p:nvPr>
            <p:ph idx="2" type="pic"/>
          </p:nvPr>
        </p:nvSpPr>
        <p:spPr>
          <a:xfrm>
            <a:off x="2915543" y="1426283"/>
            <a:ext cx="3471863" cy="7039681"/>
          </a:xfrm>
          <a:prstGeom prst="rect">
            <a:avLst/>
          </a:prstGeom>
          <a:noFill/>
          <a:ln>
            <a:noFill/>
          </a:ln>
        </p:spPr>
      </p:sp>
      <p:sp>
        <p:nvSpPr>
          <p:cNvPr id="60" name="Google Shape;60;p11"/>
          <p:cNvSpPr txBox="1"/>
          <p:nvPr>
            <p:ph idx="1" type="body"/>
          </p:nvPr>
        </p:nvSpPr>
        <p:spPr>
          <a:xfrm>
            <a:off x="472381" y="2971800"/>
            <a:ext cx="2211884" cy="550562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indent="-2286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2pPr>
            <a:lvl3pPr indent="-2286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indent="-2286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4pPr>
            <a:lvl5pPr indent="-2286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5pPr>
            <a:lvl6pPr indent="-2286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6pPr>
            <a:lvl7pPr indent="-2286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7pPr>
            <a:lvl8pPr indent="-2286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8pPr>
            <a:lvl9pPr indent="-2286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9pPr>
          </a:lstStyle>
          <a:p/>
        </p:txBody>
      </p:sp>
      <p:sp>
        <p:nvSpPr>
          <p:cNvPr id="61" name="Google Shape;61;p11"/>
          <p:cNvSpPr txBox="1"/>
          <p:nvPr>
            <p:ph idx="10" type="dt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2" name="Google Shape;62;p11"/>
          <p:cNvSpPr txBox="1"/>
          <p:nvPr>
            <p:ph idx="11" type="ftr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1"/>
          <p:cNvSpPr txBox="1"/>
          <p:nvPr>
            <p:ph idx="12" type="sldNum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/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  <a:defRPr b="0" i="0" sz="3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2"/>
          <p:cNvSpPr txBox="1"/>
          <p:nvPr>
            <p:ph idx="1" type="body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61950" lvl="0" marL="457200" marR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42900" lvl="1" marL="914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23850" lvl="2" marL="1371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14325" lvl="3" marL="1828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14325" lvl="4" marL="22860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14325" lvl="5" marL="27432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14325" lvl="6" marL="3200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14325" lvl="7" marL="3657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14325" lvl="8" marL="4114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2"/>
          <p:cNvSpPr txBox="1"/>
          <p:nvPr>
            <p:ph idx="10" type="dt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2"/>
          <p:cNvSpPr txBox="1"/>
          <p:nvPr>
            <p:ph idx="11" type="ftr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2"/>
          <p:cNvSpPr txBox="1"/>
          <p:nvPr>
            <p:ph idx="12" type="sldNum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5.png"/><Relationship Id="rId4" Type="http://schemas.openxmlformats.org/officeDocument/2006/relationships/image" Target="../media/image3.png"/><Relationship Id="rId5" Type="http://schemas.openxmlformats.org/officeDocument/2006/relationships/image" Target="../media/image7.png"/><Relationship Id="rId6" Type="http://schemas.openxmlformats.org/officeDocument/2006/relationships/image" Target="../media/image4.png"/><Relationship Id="rId7" Type="http://schemas.openxmlformats.org/officeDocument/2006/relationships/image" Target="../media/image2.png"/><Relationship Id="rId8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gradFill>
          <a:gsLst>
            <a:gs pos="0">
              <a:schemeClr val="accent5"/>
            </a:gs>
            <a:gs pos="68000">
              <a:srgbClr val="DDEAF6"/>
            </a:gs>
            <a:gs pos="100000">
              <a:srgbClr val="DDEAF6"/>
            </a:gs>
          </a:gsLst>
          <a:lin ang="5400000" scaled="0"/>
        </a:gradFill>
      </p:bgPr>
    </p:bg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"/>
          <p:cNvSpPr txBox="1"/>
          <p:nvPr/>
        </p:nvSpPr>
        <p:spPr>
          <a:xfrm>
            <a:off x="1429229" y="2534551"/>
            <a:ext cx="4087800" cy="1246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it-IT" sz="2400">
                <a:solidFill>
                  <a:schemeClr val="lt1"/>
                </a:solidFill>
                <a:latin typeface="Roboto Medium"/>
                <a:ea typeface="Roboto Medium"/>
                <a:cs typeface="Roboto Medium"/>
                <a:sym typeface="Roboto Medium"/>
              </a:rPr>
              <a:t>Cybersicurezza</a:t>
            </a:r>
            <a:endParaRPr sz="2400">
              <a:solidFill>
                <a:schemeClr val="lt1"/>
              </a:solidFill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it-IT" sz="1500">
                <a:solidFill>
                  <a:srgbClr val="002060"/>
                </a:solidFill>
                <a:latin typeface="Roboto"/>
                <a:ea typeface="Roboto"/>
                <a:cs typeface="Roboto"/>
                <a:sym typeface="Roboto"/>
              </a:rPr>
              <a:t>Imprese digitali e sicure</a:t>
            </a:r>
            <a:endParaRPr b="1" i="0" sz="1500" u="none" cap="none" strike="noStrike">
              <a:solidFill>
                <a:srgbClr val="002060"/>
              </a:solidFill>
              <a:latin typeface="Roboto Medium"/>
              <a:ea typeface="Roboto Medium"/>
              <a:cs typeface="Roboto Medium"/>
              <a:sym typeface="Roboto Medium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800">
                <a:solidFill>
                  <a:srgbClr val="002060"/>
                </a:solidFill>
                <a:latin typeface="Roboto Medium"/>
                <a:ea typeface="Roboto Medium"/>
                <a:cs typeface="Roboto Medium"/>
                <a:sym typeface="Roboto Medium"/>
              </a:rPr>
              <a:t>12 ottobre 2023 ore 14:30</a:t>
            </a:r>
            <a:endParaRPr sz="1800">
              <a:solidFill>
                <a:srgbClr val="002060"/>
              </a:solidFill>
              <a:latin typeface="Roboto Medium"/>
              <a:ea typeface="Roboto Medium"/>
              <a:cs typeface="Roboto Medium"/>
              <a:sym typeface="Roboto Medium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800">
                <a:solidFill>
                  <a:schemeClr val="lt1"/>
                </a:solidFill>
                <a:latin typeface="Roboto Medium"/>
                <a:ea typeface="Roboto Medium"/>
                <a:cs typeface="Roboto Medium"/>
                <a:sym typeface="Roboto Medium"/>
              </a:rPr>
              <a:t>WEBINAR</a:t>
            </a:r>
            <a:endParaRPr sz="1800">
              <a:solidFill>
                <a:schemeClr val="lt1"/>
              </a:solidFill>
              <a:latin typeface="Roboto Medium"/>
              <a:ea typeface="Roboto Medium"/>
              <a:cs typeface="Roboto Medium"/>
              <a:sym typeface="Roboto Medium"/>
            </a:endParaRPr>
          </a:p>
        </p:txBody>
      </p:sp>
      <p:sp>
        <p:nvSpPr>
          <p:cNvPr id="81" name="Google Shape;81;p1"/>
          <p:cNvSpPr txBox="1"/>
          <p:nvPr/>
        </p:nvSpPr>
        <p:spPr>
          <a:xfrm>
            <a:off x="436438" y="4181710"/>
            <a:ext cx="2899200" cy="4402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it-IT">
                <a:solidFill>
                  <a:srgbClr val="143957"/>
                </a:solidFill>
                <a:latin typeface="Calibri"/>
                <a:ea typeface="Calibri"/>
                <a:cs typeface="Calibri"/>
                <a:sym typeface="Calibri"/>
              </a:rPr>
              <a:t>In un mondo sempre più digitalizzato e connesso, la cybersicurezza è diventata fondamentale, soprattutto per le imprese che possono subire attacchi informatici. </a:t>
            </a:r>
            <a:endParaRPr sz="1100">
              <a:solidFill>
                <a:srgbClr val="143957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it-IT">
                <a:solidFill>
                  <a:srgbClr val="143957"/>
                </a:solidFill>
                <a:latin typeface="Calibri"/>
                <a:ea typeface="Calibri"/>
                <a:cs typeface="Calibri"/>
                <a:sym typeface="Calibri"/>
              </a:rPr>
              <a:t>Nell’incontro verranno illustrati i principali rischi a cui l’impresa è esposta, le politiche e le scelte strategiche per mettersi al sicuro e proteggere i dati aziendali. </a:t>
            </a:r>
            <a:endParaRPr>
              <a:solidFill>
                <a:srgbClr val="143957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it-IT">
                <a:solidFill>
                  <a:srgbClr val="143957"/>
                </a:solidFill>
                <a:latin typeface="Calibri"/>
                <a:ea typeface="Calibri"/>
                <a:cs typeface="Calibri"/>
                <a:sym typeface="Calibri"/>
              </a:rPr>
              <a:t>Verrà inoltre presentata una panoramica sulle agevolazioni finanziarie disponibili per facilitare la transizione digitale e la sicurezza delle imprese. </a:t>
            </a:r>
            <a:endParaRPr sz="700">
              <a:solidFill>
                <a:srgbClr val="143957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it-IT">
                <a:solidFill>
                  <a:srgbClr val="143957"/>
                </a:solidFill>
                <a:latin typeface="Calibri"/>
                <a:ea typeface="Calibri"/>
                <a:cs typeface="Calibri"/>
                <a:sym typeface="Calibri"/>
              </a:rPr>
              <a:t>Infine la Camera di commercio di Cuneo presenterà i propri servizi, erogati alle imprese del territorio per la digitalizzazione e la cybersecurity. </a:t>
            </a:r>
            <a:endParaRPr>
              <a:solidFill>
                <a:srgbClr val="143957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143957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2" name="Google Shape;82;p1"/>
          <p:cNvSpPr txBox="1"/>
          <p:nvPr/>
        </p:nvSpPr>
        <p:spPr>
          <a:xfrm>
            <a:off x="3727875" y="4366250"/>
            <a:ext cx="2945400" cy="4945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-IT">
                <a:solidFill>
                  <a:srgbClr val="143957"/>
                </a:solidFill>
                <a:latin typeface="Calibri"/>
                <a:ea typeface="Calibri"/>
                <a:cs typeface="Calibri"/>
                <a:sym typeface="Calibri"/>
              </a:rPr>
              <a:t>Saluti istituzionali</a:t>
            </a:r>
            <a:endParaRPr b="1">
              <a:solidFill>
                <a:srgbClr val="143957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i="1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just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b="1" lang="it-IT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Cybersicurezza: imprese digitali e sicure</a:t>
            </a:r>
            <a:br>
              <a:rPr b="1" lang="it-IT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i="1" lang="it-IT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Gregorio D’Agostino- ENEA, partner I-Nest</a:t>
            </a:r>
            <a:endParaRPr i="1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just">
              <a:lnSpc>
                <a:spcPct val="107916"/>
              </a:lnSpc>
              <a:spcBef>
                <a:spcPts val="800"/>
              </a:spcBef>
              <a:spcAft>
                <a:spcPts val="0"/>
              </a:spcAft>
              <a:buSzPts val="1100"/>
              <a:buNone/>
            </a:pPr>
            <a:r>
              <a:rPr b="1" lang="it-IT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Le agevolazioni finanziarie a supporto dell’innovazione</a:t>
            </a:r>
            <a:br>
              <a:rPr b="1" lang="it-IT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i="1" lang="it-IT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Andrea Morelli - Warrant Hub (Tinexta Group), partner I-NEST</a:t>
            </a:r>
            <a:endParaRPr i="1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just">
              <a:lnSpc>
                <a:spcPct val="107916"/>
              </a:lnSpc>
              <a:spcBef>
                <a:spcPts val="800"/>
              </a:spcBef>
              <a:spcAft>
                <a:spcPts val="0"/>
              </a:spcAft>
              <a:buSzPts val="1100"/>
              <a:buNone/>
            </a:pPr>
            <a:r>
              <a:rPr b="1" lang="it-IT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Presentazione dei servizi camerali sulla cybersicurezza</a:t>
            </a:r>
            <a:endParaRPr b="1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just">
              <a:lnSpc>
                <a:spcPct val="107916"/>
              </a:lnSpc>
              <a:spcBef>
                <a:spcPts val="800"/>
              </a:spcBef>
              <a:spcAft>
                <a:spcPts val="0"/>
              </a:spcAft>
              <a:buSzPts val="1100"/>
              <a:buNone/>
            </a:pPr>
            <a:r>
              <a:rPr b="1" lang="it-IT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Testimonianza aziendale</a:t>
            </a:r>
            <a:endParaRPr b="1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just">
              <a:lnSpc>
                <a:spcPct val="107916"/>
              </a:lnSpc>
              <a:spcBef>
                <a:spcPts val="800"/>
              </a:spcBef>
              <a:spcAft>
                <a:spcPts val="0"/>
              </a:spcAft>
              <a:buSzPts val="1100"/>
              <a:buNone/>
            </a:pPr>
            <a:r>
              <a:rPr b="1" lang="it-IT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Conclusioni</a:t>
            </a:r>
            <a:br>
              <a:rPr b="1" lang="it-IT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</a:br>
            <a:endParaRPr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just">
              <a:lnSpc>
                <a:spcPct val="107916"/>
              </a:lnSpc>
              <a:spcBef>
                <a:spcPts val="80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 i="1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just">
              <a:lnSpc>
                <a:spcPct val="107916"/>
              </a:lnSpc>
              <a:spcBef>
                <a:spcPts val="80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 i="1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just">
              <a:lnSpc>
                <a:spcPct val="107916"/>
              </a:lnSpc>
              <a:spcBef>
                <a:spcPts val="800"/>
              </a:spcBef>
              <a:spcAft>
                <a:spcPts val="8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83" name="Google Shape;83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438606" y="4703398"/>
            <a:ext cx="34576" cy="3941636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84" name="Google Shape;84;p1"/>
          <p:cNvGrpSpPr/>
          <p:nvPr/>
        </p:nvGrpSpPr>
        <p:grpSpPr>
          <a:xfrm>
            <a:off x="534626" y="9004166"/>
            <a:ext cx="2702849" cy="226224"/>
            <a:chOff x="2004618" y="6392503"/>
            <a:chExt cx="2809322" cy="255390"/>
          </a:xfrm>
        </p:grpSpPr>
        <p:pic>
          <p:nvPicPr>
            <p:cNvPr id="85" name="Google Shape;85;p1"/>
            <p:cNvPicPr preferRelativeResize="0"/>
            <p:nvPr/>
          </p:nvPicPr>
          <p:blipFill rotWithShape="1">
            <a:blip r:embed="rId4">
              <a:alphaModFix/>
            </a:blip>
            <a:srcRect b="0" l="0" r="0" t="0"/>
            <a:stretch/>
          </p:blipFill>
          <p:spPr>
            <a:xfrm>
              <a:off x="2004618" y="6392503"/>
              <a:ext cx="1267132" cy="25539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Immagine che contiene testo&#10;&#10;Descrizione generata automaticamente" id="86" name="Google Shape;86;p1"/>
            <p:cNvPicPr preferRelativeResize="0"/>
            <p:nvPr/>
          </p:nvPicPr>
          <p:blipFill rotWithShape="1">
            <a:blip r:embed="rId5">
              <a:alphaModFix/>
            </a:blip>
            <a:srcRect b="0" l="0" r="0" t="0"/>
            <a:stretch/>
          </p:blipFill>
          <p:spPr>
            <a:xfrm>
              <a:off x="3398172" y="6392503"/>
              <a:ext cx="1415768" cy="233720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descr="Immagine che contiene nero, oscurità&#10;&#10;Descrizione generata automaticamente" id="87" name="Google Shape;87;p1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3473173" y="8947729"/>
            <a:ext cx="1234042" cy="251950"/>
          </a:xfrm>
          <a:prstGeom prst="rect">
            <a:avLst/>
          </a:prstGeom>
          <a:noFill/>
          <a:ln>
            <a:noFill/>
          </a:ln>
        </p:spPr>
      </p:pic>
      <p:pic>
        <p:nvPicPr>
          <p:cNvPr id="88" name="Google Shape;88;p1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5517014" y="8886275"/>
            <a:ext cx="944326" cy="313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9" name="Google Shape;89;p1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4835225" y="8917014"/>
            <a:ext cx="489081" cy="3133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Tema di Office">
  <a:themeElements>
    <a:clrScheme name="Tema di 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2023-01-26T09:13:40Z</dcterms:created>
  <dc:creator>Paola D'Addezio</dc:creator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0x010100BCD0489046C60945AC081BA40720BD49</vt:lpwstr>
  </property>
  <property fmtid="{D5CDD505-2E9C-101B-9397-08002B2CF9AE}" pid="3" name="_dlc_DocIdItemGuid">
    <vt:lpwstr>1369e4f2-b731-45ad-b6dd-aaa988e57888</vt:lpwstr>
  </property>
  <property fmtid="{D5CDD505-2E9C-101B-9397-08002B2CF9AE}" pid="4" name="MediaServiceImageTags">
    <vt:lpwstr/>
  </property>
</Properties>
</file>